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nter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2A2782-F07C-432D-AB71-19F609F6ABA5}">
  <a:tblStyle styleId="{E62A2782-F07C-432D-AB71-19F609F6AB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Inter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Greg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83468bc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083468bc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CNN / Transfer Learning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2e74665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062e7466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1er étape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réseau convolutionnel simple - 3 couches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100 fois toutes les photos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3 tests avec 3 tailles images différentes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courbes - évolution de l accuracy durant l’entrainement (précision du modèle sur ses prédictions). + on approche 1, plus le modèle est bon.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ne se stabilise pas, à du mal à apprendre, résultats similaires selon les tailles d’image - pas d’importance.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on retient 224, pas trop gros et taille préconisée par google pour l’IA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aa1ceb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06aa1ceb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Flo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technique transfer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3 modèles CNN pré entrainés.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on récupère architecture et paramètres et on change la couche de sortie pour l’adapter à notre besoin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avantage : avoir des réseaux plus complexes, et un entrainement minimisé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Inception 48 couches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Xception, extension de Inception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VGG16 16 couches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résultats - Xception accuracy de 100%.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sur les 2 autres modèles, l’accuracy du train et du test ont tendance à </a:t>
            </a:r>
            <a:r>
              <a:rPr lang="fr"/>
              <a:t>s'écarter</a:t>
            </a:r>
            <a:r>
              <a:rPr lang="fr"/>
              <a:t>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7adf1f33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7adf1f33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Flo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démonstration de l’application, utilisable sur ordi et smartphone.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 partir d’une photo prise en direct, l’application nous ressort le set Lego auquel la pièce appartient et la précision, permettant de voir si le modèle était hésitant ou non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7b5d76fa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07b5d76fa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Greg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Permettre aux utilisateurs d’alimenter la base de données avec leurs photo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12 Greg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7b5d76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07b5d76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Merci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Questions 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7adf1f33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07adf1f33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7b36d13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107b36d13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2 à 5 → Greg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AFOL –29 % des </a:t>
            </a:r>
            <a:r>
              <a:rPr lang="fr"/>
              <a:t>français</a:t>
            </a:r>
            <a:r>
              <a:rPr lang="fr"/>
              <a:t> de plus de 18 ans joue aux lego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Sous vos yeux les 3 plus gros sets en nb de pieces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170d057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06170d05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330 kg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8 dollars la livre en sous traitance de tri aux 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Imaginer mettre une photo comme ca sur leboncoin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un trésor est caché dans ce tas (rapport Russe de 2015)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/Comme à la plage, on se fait recouvrir de lego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La porte fenetre est condamné, la famille est confinée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avez vous le temps de trier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Je veux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Je veux reconstruire un 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Je veux reconstituer mes sets pour : 	</a:t>
            </a:r>
            <a:r>
              <a:rPr lang="fr">
                <a:solidFill>
                  <a:schemeClr val="dk1"/>
                </a:solidFill>
              </a:rPr>
              <a:t>revendre des boîtes sur le marché de l’occasion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chemeClr val="dk1"/>
                </a:solidFill>
              </a:rPr>
              <a:t>						trier mes pièces pour ranger mes sets proprement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1 piece se distingue par sa couleur, forme, type, mais pas par ref car pas noté sur la pièce !!!!!!!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d’ou la nécessité de faire appel à de l’intelligence artificielle…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170d057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06170d057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Greg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170d057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06170d05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Greg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170d05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06170d05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50 photos par ref pièce sous différents angles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/ 6 et 7 Nacer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11d37c1ca64ec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411d37c1ca64ec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CNN / Transfer Learning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11d37c1ca64ece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411d37c1ca64ece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Multi layer Perceptron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CNN / Transfer Learning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1d37c1ca64ece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411d37c1ca64ece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Nacer : FAIRE ANIMATION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CNN / Transfer Learning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sxNNxO_DFHJwSgH6BlSvuaRnMUFu34sP/view" TargetMode="External"/><Relationship Id="rId5" Type="http://schemas.openxmlformats.org/officeDocument/2006/relationships/image" Target="../media/image56.jpg"/><Relationship Id="rId6" Type="http://schemas.openxmlformats.org/officeDocument/2006/relationships/hyperlink" Target="https://trilego.herokuapp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hyperlink" Target="http://drive.google.com/file/d/1XZbo1jvIJcGWtf0jo3oRBtXvvW3j8qfX/view" TargetMode="External"/><Relationship Id="rId5" Type="http://schemas.openxmlformats.org/officeDocument/2006/relationships/image" Target="../media/image5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6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Relationship Id="rId5" Type="http://schemas.openxmlformats.org/officeDocument/2006/relationships/image" Target="../media/image1.jpg"/><Relationship Id="rId6" Type="http://schemas.openxmlformats.org/officeDocument/2006/relationships/image" Target="../media/image13.jpg"/><Relationship Id="rId7" Type="http://schemas.openxmlformats.org/officeDocument/2006/relationships/image" Target="../media/image3.jp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1" Type="http://schemas.openxmlformats.org/officeDocument/2006/relationships/image" Target="../media/image18.jpg"/><Relationship Id="rId10" Type="http://schemas.openxmlformats.org/officeDocument/2006/relationships/image" Target="../media/image19.jpg"/><Relationship Id="rId9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7.jp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jpg"/><Relationship Id="rId13" Type="http://schemas.openxmlformats.org/officeDocument/2006/relationships/image" Target="../media/image44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31.png"/><Relationship Id="rId5" Type="http://schemas.openxmlformats.org/officeDocument/2006/relationships/image" Target="../media/image24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37.png"/><Relationship Id="rId8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75"/>
            <a:ext cx="3357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004900" y="3473450"/>
            <a:ext cx="243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Floriane Esson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Nacer Meslem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Grégory Colongo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724650" y="2125725"/>
            <a:ext cx="7694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Identifier</a:t>
            </a:r>
            <a:r>
              <a:rPr lang="fr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des pièces LEGO grâce à l’IA </a:t>
            </a:r>
            <a:endParaRPr sz="3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24179" r="0" t="0"/>
          <a:stretch/>
        </p:blipFill>
        <p:spPr>
          <a:xfrm>
            <a:off x="4972550" y="3150325"/>
            <a:ext cx="3112676" cy="17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4294967295" type="ctrTitle"/>
          </p:nvPr>
        </p:nvSpPr>
        <p:spPr>
          <a:xfrm>
            <a:off x="1444575" y="205900"/>
            <a:ext cx="592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Deep Learning: 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onvolutional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N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euronal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N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etwork</a:t>
            </a:r>
            <a:endParaRPr b="1" sz="44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-1084200" y="1020675"/>
            <a:ext cx="470400" cy="3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00" y="2241088"/>
            <a:ext cx="1067600" cy="115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2"/>
          <p:cNvGrpSpPr/>
          <p:nvPr/>
        </p:nvGrpSpPr>
        <p:grpSpPr>
          <a:xfrm>
            <a:off x="4260258" y="1522088"/>
            <a:ext cx="857168" cy="2339812"/>
            <a:chOff x="4959963" y="1234375"/>
            <a:chExt cx="1087225" cy="2678050"/>
          </a:xfrm>
        </p:grpSpPr>
        <p:sp>
          <p:nvSpPr>
            <p:cNvPr id="241" name="Google Shape;241;p22"/>
            <p:cNvSpPr/>
            <p:nvPr/>
          </p:nvSpPr>
          <p:spPr>
            <a:xfrm>
              <a:off x="4979488" y="12343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4979475" y="16201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4959963" y="2224988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959963" y="321560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979475" y="372072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4979488" y="267045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2333050" y="1474800"/>
            <a:ext cx="3601688" cy="2536425"/>
            <a:chOff x="2333050" y="1474800"/>
            <a:chExt cx="3601688" cy="2536425"/>
          </a:xfrm>
        </p:grpSpPr>
        <p:pic>
          <p:nvPicPr>
            <p:cNvPr id="248" name="Google Shape;24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89349" y="1474800"/>
              <a:ext cx="645389" cy="253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44138" y="1671525"/>
              <a:ext cx="299937" cy="233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2"/>
            <p:cNvSpPr txBox="1"/>
            <p:nvPr/>
          </p:nvSpPr>
          <p:spPr>
            <a:xfrm>
              <a:off x="2333050" y="1671522"/>
              <a:ext cx="1359000" cy="2339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000"/>
                <a:t>CNN</a:t>
              </a:r>
              <a:endParaRPr sz="4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/>
            </a:p>
          </p:txBody>
        </p:sp>
      </p:grpSp>
      <p:grpSp>
        <p:nvGrpSpPr>
          <p:cNvPr id="251" name="Google Shape;251;p22"/>
          <p:cNvGrpSpPr/>
          <p:nvPr/>
        </p:nvGrpSpPr>
        <p:grpSpPr>
          <a:xfrm>
            <a:off x="2016150" y="680788"/>
            <a:ext cx="3999174" cy="791988"/>
            <a:chOff x="2016150" y="680788"/>
            <a:chExt cx="3999174" cy="791988"/>
          </a:xfrm>
        </p:grpSpPr>
        <p:pic>
          <p:nvPicPr>
            <p:cNvPr id="252" name="Google Shape;25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33050" y="1086975"/>
              <a:ext cx="3682274" cy="3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2"/>
            <p:cNvSpPr txBox="1"/>
            <p:nvPr/>
          </p:nvSpPr>
          <p:spPr>
            <a:xfrm>
              <a:off x="2486538" y="731038"/>
              <a:ext cx="3375300" cy="400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    CALCULS des PARAMÈTRES  </a:t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2016150" y="680788"/>
              <a:ext cx="470400" cy="5007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/>
                <a:t>1</a:t>
              </a:r>
              <a:endParaRPr b="1" sz="2400"/>
            </a:p>
          </p:txBody>
        </p:sp>
      </p:grpSp>
      <p:grpSp>
        <p:nvGrpSpPr>
          <p:cNvPr id="255" name="Google Shape;255;p22"/>
          <p:cNvGrpSpPr/>
          <p:nvPr/>
        </p:nvGrpSpPr>
        <p:grpSpPr>
          <a:xfrm>
            <a:off x="2333050" y="3911225"/>
            <a:ext cx="4711550" cy="934900"/>
            <a:chOff x="2333050" y="3911225"/>
            <a:chExt cx="4711550" cy="934900"/>
          </a:xfrm>
        </p:grpSpPr>
        <p:pic>
          <p:nvPicPr>
            <p:cNvPr id="256" name="Google Shape;256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33050" y="3911225"/>
              <a:ext cx="4237576" cy="53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" name="Google Shape;257;p22"/>
            <p:cNvGrpSpPr/>
            <p:nvPr/>
          </p:nvGrpSpPr>
          <p:grpSpPr>
            <a:xfrm>
              <a:off x="2644363" y="4345425"/>
              <a:ext cx="4400238" cy="500700"/>
              <a:chOff x="2644363" y="4345425"/>
              <a:chExt cx="4400238" cy="500700"/>
            </a:xfrm>
          </p:grpSpPr>
          <p:sp>
            <p:nvSpPr>
              <p:cNvPr id="258" name="Google Shape;258;p22"/>
              <p:cNvSpPr txBox="1"/>
              <p:nvPr/>
            </p:nvSpPr>
            <p:spPr>
              <a:xfrm>
                <a:off x="2644363" y="4395675"/>
                <a:ext cx="3875700" cy="4002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          R</a:t>
                </a:r>
                <a:r>
                  <a:rPr lang="fr">
                    <a:solidFill>
                      <a:schemeClr val="dk1"/>
                    </a:solidFill>
                  </a:rPr>
                  <a:t>ÉAJUSTEMENT des PARAMÈTRES</a:t>
                </a: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6574200" y="4345425"/>
                <a:ext cx="470400" cy="500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2400"/>
                  <a:t>2</a:t>
                </a:r>
                <a:endParaRPr b="1" sz="2400"/>
              </a:p>
            </p:txBody>
          </p:sp>
        </p:grpSp>
      </p:grpSp>
      <p:graphicFrame>
        <p:nvGraphicFramePr>
          <p:cNvPr id="260" name="Google Shape;260;p22"/>
          <p:cNvGraphicFramePr/>
          <p:nvPr/>
        </p:nvGraphicFramePr>
        <p:xfrm>
          <a:off x="5984375" y="150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576900"/>
              </a:tblGrid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0.16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Google Shape;261;p22"/>
          <p:cNvGraphicFramePr/>
          <p:nvPr/>
        </p:nvGraphicFramePr>
        <p:xfrm>
          <a:off x="5984375" y="150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576900"/>
              </a:tblGrid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0.02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0.89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" name="Google Shape;262;p22"/>
          <p:cNvGraphicFramePr/>
          <p:nvPr/>
        </p:nvGraphicFramePr>
        <p:xfrm>
          <a:off x="5984363" y="150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576900"/>
              </a:tblGrid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0.35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0.45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</a:tr>
              <a:tr h="43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263" name="Google Shape;263;p22"/>
          <p:cNvGrpSpPr/>
          <p:nvPr/>
        </p:nvGrpSpPr>
        <p:grpSpPr>
          <a:xfrm>
            <a:off x="4260245" y="1573100"/>
            <a:ext cx="857168" cy="2339812"/>
            <a:chOff x="4959963" y="1234375"/>
            <a:chExt cx="1087225" cy="2678050"/>
          </a:xfrm>
        </p:grpSpPr>
        <p:sp>
          <p:nvSpPr>
            <p:cNvPr id="264" name="Google Shape;264;p22"/>
            <p:cNvSpPr/>
            <p:nvPr/>
          </p:nvSpPr>
          <p:spPr>
            <a:xfrm>
              <a:off x="4979488" y="12343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979475" y="16201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959963" y="2224988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959963" y="321560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4979475" y="372072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979488" y="267045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2"/>
          <p:cNvGrpSpPr/>
          <p:nvPr/>
        </p:nvGrpSpPr>
        <p:grpSpPr>
          <a:xfrm>
            <a:off x="4260258" y="1522088"/>
            <a:ext cx="857168" cy="2339812"/>
            <a:chOff x="4959963" y="1234375"/>
            <a:chExt cx="1087225" cy="2678050"/>
          </a:xfrm>
        </p:grpSpPr>
        <p:sp>
          <p:nvSpPr>
            <p:cNvPr id="271" name="Google Shape;271;p22"/>
            <p:cNvSpPr/>
            <p:nvPr/>
          </p:nvSpPr>
          <p:spPr>
            <a:xfrm>
              <a:off x="4979488" y="12343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979475" y="162017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4959963" y="2224988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959963" y="321560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979475" y="3720725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979488" y="2670450"/>
              <a:ext cx="1067700" cy="19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2"/>
          <p:cNvSpPr/>
          <p:nvPr/>
        </p:nvSpPr>
        <p:spPr>
          <a:xfrm>
            <a:off x="6921325" y="2046050"/>
            <a:ext cx="2104200" cy="934800"/>
          </a:xfrm>
          <a:prstGeom prst="cloudCallout">
            <a:avLst>
              <a:gd fmla="val -66667" name="adj1"/>
              <a:gd fmla="val 56258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BINGO !!!</a:t>
            </a:r>
            <a:endParaRPr b="1" sz="2000"/>
          </a:p>
        </p:txBody>
      </p:sp>
      <p:sp>
        <p:nvSpPr>
          <p:cNvPr id="278" name="Google Shape;2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idx="4294967295" type="ctrTitle"/>
          </p:nvPr>
        </p:nvSpPr>
        <p:spPr>
          <a:xfrm>
            <a:off x="1379750" y="320275"/>
            <a:ext cx="75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Etape 1 : création modèle </a:t>
            </a: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CNN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/>
        </p:nvSpPr>
        <p:spPr>
          <a:xfrm>
            <a:off x="598250" y="1084350"/>
            <a:ext cx="834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❏"/>
            </a:pPr>
            <a:r>
              <a:rPr b="1" lang="fr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 modèle, </a:t>
            </a:r>
            <a:r>
              <a:rPr b="1" lang="fr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 tailles d’image</a:t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23"/>
          <p:cNvGrpSpPr/>
          <p:nvPr/>
        </p:nvGrpSpPr>
        <p:grpSpPr>
          <a:xfrm>
            <a:off x="2839775" y="1682850"/>
            <a:ext cx="3009025" cy="3056362"/>
            <a:chOff x="2839775" y="1682850"/>
            <a:chExt cx="3009025" cy="3056362"/>
          </a:xfrm>
        </p:grpSpPr>
        <p:grpSp>
          <p:nvGrpSpPr>
            <p:cNvPr id="288" name="Google Shape;288;p23"/>
            <p:cNvGrpSpPr/>
            <p:nvPr/>
          </p:nvGrpSpPr>
          <p:grpSpPr>
            <a:xfrm>
              <a:off x="2839775" y="1682850"/>
              <a:ext cx="2937924" cy="3056362"/>
              <a:chOff x="2839775" y="1682850"/>
              <a:chExt cx="2937924" cy="3056362"/>
            </a:xfrm>
          </p:grpSpPr>
          <p:sp>
            <p:nvSpPr>
              <p:cNvPr id="289" name="Google Shape;289;p23"/>
              <p:cNvSpPr txBox="1"/>
              <p:nvPr/>
            </p:nvSpPr>
            <p:spPr>
              <a:xfrm>
                <a:off x="3777100" y="1682850"/>
                <a:ext cx="1244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3400"/>
                  </a:spcBef>
                  <a:spcAft>
                    <a:spcPts val="1700"/>
                  </a:spcAft>
                  <a:buNone/>
                </a:pP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224x224 </a:t>
                </a:r>
                <a:endParaRPr b="1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290" name="Google Shape;290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839775" y="2350087"/>
                <a:ext cx="2937924" cy="2389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1" name="Google Shape;291;p23"/>
            <p:cNvSpPr txBox="1"/>
            <p:nvPr/>
          </p:nvSpPr>
          <p:spPr>
            <a:xfrm>
              <a:off x="5237700" y="1999488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0.94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292" name="Google Shape;292;p23"/>
            <p:cNvCxnSpPr>
              <a:stCxn id="291" idx="2"/>
            </p:cNvCxnSpPr>
            <p:nvPr/>
          </p:nvCxnSpPr>
          <p:spPr>
            <a:xfrm>
              <a:off x="5507700" y="2399688"/>
              <a:ext cx="142200" cy="24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93" name="Google Shape;293;p23"/>
            <p:cNvGrpSpPr/>
            <p:nvPr/>
          </p:nvGrpSpPr>
          <p:grpSpPr>
            <a:xfrm>
              <a:off x="5308800" y="2770775"/>
              <a:ext cx="540000" cy="690025"/>
              <a:chOff x="6090125" y="1936063"/>
              <a:chExt cx="540000" cy="690025"/>
            </a:xfrm>
          </p:grpSpPr>
          <p:sp>
            <p:nvSpPr>
              <p:cNvPr id="294" name="Google Shape;294;p23"/>
              <p:cNvSpPr txBox="1"/>
              <p:nvPr/>
            </p:nvSpPr>
            <p:spPr>
              <a:xfrm>
                <a:off x="6090125" y="2225888"/>
                <a:ext cx="54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0.94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95" name="Google Shape;295;p23"/>
              <p:cNvCxnSpPr/>
              <p:nvPr/>
            </p:nvCxnSpPr>
            <p:spPr>
              <a:xfrm rot="10800000">
                <a:off x="6408800" y="1936063"/>
                <a:ext cx="0" cy="33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96" name="Google Shape;296;p23"/>
          <p:cNvGrpSpPr/>
          <p:nvPr/>
        </p:nvGrpSpPr>
        <p:grpSpPr>
          <a:xfrm>
            <a:off x="336713" y="1711075"/>
            <a:ext cx="2280938" cy="3041725"/>
            <a:chOff x="336713" y="1711075"/>
            <a:chExt cx="2280938" cy="3041725"/>
          </a:xfrm>
        </p:grpSpPr>
        <p:grpSp>
          <p:nvGrpSpPr>
            <p:cNvPr id="297" name="Google Shape;297;p23"/>
            <p:cNvGrpSpPr/>
            <p:nvPr/>
          </p:nvGrpSpPr>
          <p:grpSpPr>
            <a:xfrm>
              <a:off x="336713" y="1711075"/>
              <a:ext cx="2268569" cy="3041725"/>
              <a:chOff x="336713" y="1711075"/>
              <a:chExt cx="2268569" cy="3041725"/>
            </a:xfrm>
          </p:grpSpPr>
          <p:sp>
            <p:nvSpPr>
              <p:cNvPr id="298" name="Google Shape;298;p23"/>
              <p:cNvSpPr txBox="1"/>
              <p:nvPr/>
            </p:nvSpPr>
            <p:spPr>
              <a:xfrm>
                <a:off x="877600" y="1711075"/>
                <a:ext cx="11868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3400"/>
                  </a:spcBef>
                  <a:spcAft>
                    <a:spcPts val="1700"/>
                  </a:spcAft>
                  <a:buNone/>
                </a:pP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150x150 </a:t>
                </a:r>
                <a:endParaRPr b="1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299" name="Google Shape;299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6713" y="2296700"/>
                <a:ext cx="2268569" cy="245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0" name="Google Shape;300;p23"/>
            <p:cNvSpPr txBox="1"/>
            <p:nvPr/>
          </p:nvSpPr>
          <p:spPr>
            <a:xfrm>
              <a:off x="2077650" y="1960963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0.92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01" name="Google Shape;301;p23"/>
            <p:cNvCxnSpPr>
              <a:stCxn id="300" idx="2"/>
            </p:cNvCxnSpPr>
            <p:nvPr/>
          </p:nvCxnSpPr>
          <p:spPr>
            <a:xfrm>
              <a:off x="2347650" y="2361163"/>
              <a:ext cx="142200" cy="24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02" name="Google Shape;302;p23"/>
            <p:cNvGrpSpPr/>
            <p:nvPr/>
          </p:nvGrpSpPr>
          <p:grpSpPr>
            <a:xfrm>
              <a:off x="1949850" y="2780550"/>
              <a:ext cx="540000" cy="680238"/>
              <a:chOff x="5226450" y="1713750"/>
              <a:chExt cx="540000" cy="680238"/>
            </a:xfrm>
          </p:grpSpPr>
          <p:sp>
            <p:nvSpPr>
              <p:cNvPr id="303" name="Google Shape;303;p23"/>
              <p:cNvSpPr txBox="1"/>
              <p:nvPr/>
            </p:nvSpPr>
            <p:spPr>
              <a:xfrm>
                <a:off x="5226450" y="1993788"/>
                <a:ext cx="54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0.87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04" name="Google Shape;304;p23"/>
              <p:cNvCxnSpPr/>
              <p:nvPr/>
            </p:nvCxnSpPr>
            <p:spPr>
              <a:xfrm flipH="1" rot="10800000">
                <a:off x="5592125" y="1713750"/>
                <a:ext cx="142500" cy="36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05" name="Google Shape;305;p23"/>
          <p:cNvGrpSpPr/>
          <p:nvPr/>
        </p:nvGrpSpPr>
        <p:grpSpPr>
          <a:xfrm>
            <a:off x="5930100" y="1716550"/>
            <a:ext cx="3071550" cy="3088300"/>
            <a:chOff x="5930100" y="1716550"/>
            <a:chExt cx="3071550" cy="3088300"/>
          </a:xfrm>
        </p:grpSpPr>
        <p:grpSp>
          <p:nvGrpSpPr>
            <p:cNvPr id="306" name="Google Shape;306;p23"/>
            <p:cNvGrpSpPr/>
            <p:nvPr/>
          </p:nvGrpSpPr>
          <p:grpSpPr>
            <a:xfrm>
              <a:off x="5930100" y="1716550"/>
              <a:ext cx="2956377" cy="3088300"/>
              <a:chOff x="5930100" y="1716550"/>
              <a:chExt cx="2956377" cy="3088300"/>
            </a:xfrm>
          </p:grpSpPr>
          <p:sp>
            <p:nvSpPr>
              <p:cNvPr id="307" name="Google Shape;307;p23"/>
              <p:cNvSpPr txBox="1"/>
              <p:nvPr/>
            </p:nvSpPr>
            <p:spPr>
              <a:xfrm>
                <a:off x="6734488" y="1716550"/>
                <a:ext cx="1347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3400"/>
                  </a:spcBef>
                  <a:spcAft>
                    <a:spcPts val="17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500x500 </a:t>
                </a:r>
                <a:endParaRPr b="1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308" name="Google Shape;308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30100" y="2348750"/>
                <a:ext cx="2956377" cy="245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9" name="Google Shape;309;p23"/>
            <p:cNvSpPr txBox="1"/>
            <p:nvPr/>
          </p:nvSpPr>
          <p:spPr>
            <a:xfrm>
              <a:off x="8461650" y="2107413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0.88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10" name="Google Shape;310;p23"/>
            <p:cNvCxnSpPr/>
            <p:nvPr/>
          </p:nvCxnSpPr>
          <p:spPr>
            <a:xfrm flipH="1">
              <a:off x="8667750" y="2485663"/>
              <a:ext cx="127800" cy="442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1" name="Google Shape;311;p23"/>
            <p:cNvGrpSpPr/>
            <p:nvPr/>
          </p:nvGrpSpPr>
          <p:grpSpPr>
            <a:xfrm>
              <a:off x="8417575" y="3084300"/>
              <a:ext cx="540000" cy="709738"/>
              <a:chOff x="6075625" y="2016950"/>
              <a:chExt cx="540000" cy="709738"/>
            </a:xfrm>
          </p:grpSpPr>
          <p:sp>
            <p:nvSpPr>
              <p:cNvPr id="312" name="Google Shape;312;p23"/>
              <p:cNvSpPr txBox="1"/>
              <p:nvPr/>
            </p:nvSpPr>
            <p:spPr>
              <a:xfrm>
                <a:off x="6075625" y="2326488"/>
                <a:ext cx="54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0.85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13" name="Google Shape;313;p23"/>
              <p:cNvCxnSpPr/>
              <p:nvPr/>
            </p:nvCxnSpPr>
            <p:spPr>
              <a:xfrm rot="10800000">
                <a:off x="6350750" y="2016950"/>
                <a:ext cx="0" cy="379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314" name="Google Shape;314;p23"/>
          <p:cNvSpPr/>
          <p:nvPr/>
        </p:nvSpPr>
        <p:spPr>
          <a:xfrm>
            <a:off x="2663913" y="1682850"/>
            <a:ext cx="3219900" cy="314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idx="4294967295" type="ctrTitle"/>
          </p:nvPr>
        </p:nvSpPr>
        <p:spPr>
          <a:xfrm>
            <a:off x="1429825" y="355550"/>
            <a:ext cx="70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Etape 2 : Transfer Learning</a:t>
            </a: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598250" y="1084350"/>
            <a:ext cx="74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❏"/>
            </a:pPr>
            <a:r>
              <a:rPr b="1" lang="fr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 modèles</a:t>
            </a:r>
            <a:r>
              <a:rPr b="1" lang="fr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avec taille d’image 224 x 224</a:t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4"/>
          <p:cNvGrpSpPr/>
          <p:nvPr/>
        </p:nvGrpSpPr>
        <p:grpSpPr>
          <a:xfrm>
            <a:off x="152400" y="1682850"/>
            <a:ext cx="2915875" cy="2839750"/>
            <a:chOff x="152400" y="1682850"/>
            <a:chExt cx="2915875" cy="2839750"/>
          </a:xfrm>
        </p:grpSpPr>
        <p:grpSp>
          <p:nvGrpSpPr>
            <p:cNvPr id="325" name="Google Shape;325;p24"/>
            <p:cNvGrpSpPr/>
            <p:nvPr/>
          </p:nvGrpSpPr>
          <p:grpSpPr>
            <a:xfrm>
              <a:off x="152400" y="1682850"/>
              <a:ext cx="2774250" cy="2839750"/>
              <a:chOff x="152400" y="1682850"/>
              <a:chExt cx="2774250" cy="2839750"/>
            </a:xfrm>
          </p:grpSpPr>
          <p:sp>
            <p:nvSpPr>
              <p:cNvPr id="326" name="Google Shape;326;p24"/>
              <p:cNvSpPr txBox="1"/>
              <p:nvPr/>
            </p:nvSpPr>
            <p:spPr>
              <a:xfrm>
                <a:off x="927050" y="1682850"/>
                <a:ext cx="1244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3400"/>
                  </a:spcBef>
                  <a:spcAft>
                    <a:spcPts val="1700"/>
                  </a:spcAft>
                  <a:buNone/>
                </a:pP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Inception</a:t>
                </a: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 b="1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327" name="Google Shape;327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2400" y="2281650"/>
                <a:ext cx="2774250" cy="2240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8" name="Google Shape;328;p24"/>
            <p:cNvGrpSpPr/>
            <p:nvPr/>
          </p:nvGrpSpPr>
          <p:grpSpPr>
            <a:xfrm>
              <a:off x="2528275" y="3121675"/>
              <a:ext cx="540000" cy="780113"/>
              <a:chOff x="5957275" y="2207275"/>
              <a:chExt cx="540000" cy="780113"/>
            </a:xfrm>
          </p:grpSpPr>
          <p:sp>
            <p:nvSpPr>
              <p:cNvPr id="329" name="Google Shape;329;p24"/>
              <p:cNvSpPr txBox="1"/>
              <p:nvPr/>
            </p:nvSpPr>
            <p:spPr>
              <a:xfrm>
                <a:off x="5957275" y="2587188"/>
                <a:ext cx="54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0.92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30" name="Google Shape;330;p24"/>
              <p:cNvCxnSpPr/>
              <p:nvPr/>
            </p:nvCxnSpPr>
            <p:spPr>
              <a:xfrm rot="10800000">
                <a:off x="6251275" y="2207275"/>
                <a:ext cx="104400" cy="34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31" name="Google Shape;331;p24"/>
            <p:cNvSpPr txBox="1"/>
            <p:nvPr/>
          </p:nvSpPr>
          <p:spPr>
            <a:xfrm>
              <a:off x="2386650" y="1846300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0.98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32" name="Google Shape;332;p24"/>
            <p:cNvCxnSpPr>
              <a:stCxn id="331" idx="2"/>
            </p:cNvCxnSpPr>
            <p:nvPr/>
          </p:nvCxnSpPr>
          <p:spPr>
            <a:xfrm>
              <a:off x="2656650" y="2246500"/>
              <a:ext cx="95400" cy="36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3" name="Google Shape;333;p24"/>
          <p:cNvGrpSpPr/>
          <p:nvPr/>
        </p:nvGrpSpPr>
        <p:grpSpPr>
          <a:xfrm>
            <a:off x="3080863" y="1682850"/>
            <a:ext cx="3268451" cy="2740649"/>
            <a:chOff x="3080863" y="1682850"/>
            <a:chExt cx="3268451" cy="2740649"/>
          </a:xfrm>
        </p:grpSpPr>
        <p:pic>
          <p:nvPicPr>
            <p:cNvPr id="334" name="Google Shape;33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0863" y="2320550"/>
              <a:ext cx="3268451" cy="2102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4"/>
            <p:cNvSpPr txBox="1"/>
            <p:nvPr/>
          </p:nvSpPr>
          <p:spPr>
            <a:xfrm>
              <a:off x="3949650" y="1682850"/>
              <a:ext cx="124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3400"/>
                </a:spcBef>
                <a:spcAft>
                  <a:spcPts val="1700"/>
                </a:spcAft>
                <a:buNone/>
              </a:pPr>
              <a:r>
                <a:rPr b="1" lang="fr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rPr>
                <a:t>Xception</a:t>
              </a:r>
              <a:r>
                <a:rPr b="1" lang="fr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b="1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5746325" y="1818613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0.99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37" name="Google Shape;337;p24"/>
            <p:cNvCxnSpPr>
              <a:stCxn id="336" idx="2"/>
            </p:cNvCxnSpPr>
            <p:nvPr/>
          </p:nvCxnSpPr>
          <p:spPr>
            <a:xfrm>
              <a:off x="6016325" y="2218813"/>
              <a:ext cx="142200" cy="24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38" name="Google Shape;338;p24"/>
            <p:cNvGrpSpPr/>
            <p:nvPr/>
          </p:nvGrpSpPr>
          <p:grpSpPr>
            <a:xfrm>
              <a:off x="5689950" y="2676063"/>
              <a:ext cx="540000" cy="787300"/>
              <a:chOff x="5746325" y="2651488"/>
              <a:chExt cx="540000" cy="787300"/>
            </a:xfrm>
          </p:grpSpPr>
          <p:sp>
            <p:nvSpPr>
              <p:cNvPr id="339" name="Google Shape;339;p24"/>
              <p:cNvSpPr txBox="1"/>
              <p:nvPr/>
            </p:nvSpPr>
            <p:spPr>
              <a:xfrm>
                <a:off x="5746325" y="3038588"/>
                <a:ext cx="54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0.95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40" name="Google Shape;340;p24"/>
              <p:cNvCxnSpPr/>
              <p:nvPr/>
            </p:nvCxnSpPr>
            <p:spPr>
              <a:xfrm flipH="1" rot="10800000">
                <a:off x="6109025" y="2651488"/>
                <a:ext cx="134700" cy="388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41" name="Google Shape;341;p24"/>
          <p:cNvGrpSpPr/>
          <p:nvPr/>
        </p:nvGrpSpPr>
        <p:grpSpPr>
          <a:xfrm>
            <a:off x="6503525" y="1707925"/>
            <a:ext cx="2454625" cy="2789300"/>
            <a:chOff x="6503525" y="1707925"/>
            <a:chExt cx="2454625" cy="2789300"/>
          </a:xfrm>
        </p:grpSpPr>
        <p:grpSp>
          <p:nvGrpSpPr>
            <p:cNvPr id="342" name="Google Shape;342;p24"/>
            <p:cNvGrpSpPr/>
            <p:nvPr/>
          </p:nvGrpSpPr>
          <p:grpSpPr>
            <a:xfrm>
              <a:off x="6503525" y="1707925"/>
              <a:ext cx="2315500" cy="2789300"/>
              <a:chOff x="6626800" y="1682850"/>
              <a:chExt cx="2315500" cy="2789300"/>
            </a:xfrm>
          </p:grpSpPr>
          <p:sp>
            <p:nvSpPr>
              <p:cNvPr id="343" name="Google Shape;343;p24"/>
              <p:cNvSpPr txBox="1"/>
              <p:nvPr/>
            </p:nvSpPr>
            <p:spPr>
              <a:xfrm>
                <a:off x="7288325" y="1682850"/>
                <a:ext cx="1347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3400"/>
                  </a:spcBef>
                  <a:spcAft>
                    <a:spcPts val="17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VGG16</a:t>
                </a:r>
                <a:r>
                  <a:rPr b="1" lang="fr" sz="1700">
                    <a:solidFill>
                      <a:srgbClr val="1F212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 b="1" sz="1700">
                  <a:solidFill>
                    <a:srgbClr val="1F212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344" name="Google Shape;344;p2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626800" y="2281350"/>
                <a:ext cx="2315500" cy="219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5" name="Google Shape;345;p24"/>
            <p:cNvSpPr txBox="1"/>
            <p:nvPr/>
          </p:nvSpPr>
          <p:spPr>
            <a:xfrm>
              <a:off x="8418150" y="1920338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0.95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46" name="Google Shape;346;p24"/>
            <p:cNvCxnSpPr/>
            <p:nvPr/>
          </p:nvCxnSpPr>
          <p:spPr>
            <a:xfrm>
              <a:off x="8674050" y="2252263"/>
              <a:ext cx="28200" cy="295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47" name="Google Shape;347;p24"/>
            <p:cNvGrpSpPr/>
            <p:nvPr/>
          </p:nvGrpSpPr>
          <p:grpSpPr>
            <a:xfrm>
              <a:off x="8339775" y="2885218"/>
              <a:ext cx="540000" cy="686946"/>
              <a:chOff x="6131225" y="1938230"/>
              <a:chExt cx="540000" cy="717212"/>
            </a:xfrm>
          </p:grpSpPr>
          <p:sp>
            <p:nvSpPr>
              <p:cNvPr id="348" name="Google Shape;348;p24"/>
              <p:cNvSpPr txBox="1"/>
              <p:nvPr/>
            </p:nvSpPr>
            <p:spPr>
              <a:xfrm>
                <a:off x="6131225" y="2237542"/>
                <a:ext cx="540000" cy="41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0000FF"/>
                    </a:solidFill>
                  </a:rPr>
                  <a:t>0.82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49" name="Google Shape;349;p24"/>
              <p:cNvCxnSpPr/>
              <p:nvPr/>
            </p:nvCxnSpPr>
            <p:spPr>
              <a:xfrm flipH="1" rot="10800000">
                <a:off x="6427225" y="1938230"/>
                <a:ext cx="38100" cy="386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350" name="Google Shape;3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3009125" y="1637600"/>
            <a:ext cx="3445500" cy="314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 txBox="1"/>
          <p:nvPr>
            <p:ph idx="4294967295" type="ctrTitle"/>
          </p:nvPr>
        </p:nvSpPr>
        <p:spPr>
          <a:xfrm>
            <a:off x="1429825" y="355550"/>
            <a:ext cx="70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Notre solution</a:t>
            </a: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TRILEGO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9" name="Google Shape;359;p25" title="Video_app_Trilego_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850" y="1123550"/>
            <a:ext cx="2033025" cy="36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/>
        </p:nvSpPr>
        <p:spPr>
          <a:xfrm>
            <a:off x="5793575" y="2525500"/>
            <a:ext cx="28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https://trilego.herokuapp.com</a:t>
            </a:r>
            <a:endParaRPr/>
          </a:p>
        </p:txBody>
      </p:sp>
      <p:sp>
        <p:nvSpPr>
          <p:cNvPr id="361" name="Google Shape;3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idx="4294967295" type="ctrTitle"/>
          </p:nvPr>
        </p:nvSpPr>
        <p:spPr>
          <a:xfrm>
            <a:off x="1429825" y="368000"/>
            <a:ext cx="72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Et après …?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7" name="Google Shape;3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 txBox="1"/>
          <p:nvPr/>
        </p:nvSpPr>
        <p:spPr>
          <a:xfrm>
            <a:off x="463375" y="1972573"/>
            <a:ext cx="80244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3400"/>
              </a:spcBef>
              <a:spcAft>
                <a:spcPts val="0"/>
              </a:spcAft>
              <a:buClr>
                <a:srgbClr val="1F2123"/>
              </a:buClr>
              <a:buSzPts val="1700"/>
              <a:buFont typeface="Inter"/>
              <a:buChar char="❏"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Alimenter la base de données (appli collaborative)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2123"/>
              </a:buClr>
              <a:buSzPts val="1700"/>
              <a:buFont typeface="Inter"/>
              <a:buChar char="❏"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Détecter la pièce dans un tas de pièces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2123"/>
              </a:buClr>
              <a:buSzPts val="1700"/>
              <a:buFont typeface="Inter"/>
              <a:buChar char="❏"/>
            </a:pPr>
            <a:r>
              <a:rPr b="1" lang="fr" sz="17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Lister les pièces manquantes dans un set</a:t>
            </a:r>
            <a:endParaRPr b="1" sz="1700">
              <a:solidFill>
                <a:srgbClr val="1F21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>
            <p:ph idx="4294967295" type="ctrTitle"/>
          </p:nvPr>
        </p:nvSpPr>
        <p:spPr>
          <a:xfrm>
            <a:off x="1429825" y="368000"/>
            <a:ext cx="72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Remerciements</a:t>
            </a:r>
            <a:endParaRPr b="1" sz="4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27" title="MyVideo_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1109850"/>
            <a:ext cx="7698376" cy="385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idx="4294967295" type="ctrTitle"/>
          </p:nvPr>
        </p:nvSpPr>
        <p:spPr>
          <a:xfrm>
            <a:off x="1079927" y="124579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Merci,</a:t>
            </a:r>
            <a:r>
              <a:rPr b="1" i="0" lang="fr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28"/>
          <p:cNvSpPr txBox="1"/>
          <p:nvPr>
            <p:ph idx="4294967295" type="ctrTitle"/>
          </p:nvPr>
        </p:nvSpPr>
        <p:spPr>
          <a:xfrm>
            <a:off x="1119091" y="21096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à</a:t>
            </a:r>
            <a:r>
              <a:rPr b="0" i="0" lang="fr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bientôt</a:t>
            </a:r>
            <a:r>
              <a:rPr b="0" i="0" lang="fr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r>
              <a:rPr b="0" i="0" lang="fr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075" y="1064825"/>
            <a:ext cx="3514774" cy="27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4294967295" type="ctrTitle"/>
          </p:nvPr>
        </p:nvSpPr>
        <p:spPr>
          <a:xfrm>
            <a:off x="6533575" y="367700"/>
            <a:ext cx="1160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AFOL</a:t>
            </a:r>
            <a:endParaRPr b="1" i="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1775225" y="351650"/>
            <a:ext cx="21048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LEG GODT</a:t>
            </a:r>
            <a:endParaRPr b="1" i="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449" y="984513"/>
            <a:ext cx="1461250" cy="9122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575" y="999950"/>
            <a:ext cx="1160400" cy="1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1104875" y="3266849"/>
            <a:ext cx="7054825" cy="1625174"/>
            <a:chOff x="1104875" y="3266849"/>
            <a:chExt cx="7054825" cy="1625174"/>
          </a:xfrm>
        </p:grpSpPr>
        <p:pic>
          <p:nvPicPr>
            <p:cNvPr id="71" name="Google Shape;71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7100" y="3307088"/>
              <a:ext cx="1542600" cy="154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04875" y="3266849"/>
              <a:ext cx="1623077" cy="162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65800" y="3268975"/>
              <a:ext cx="1623077" cy="1623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4"/>
          <p:cNvSpPr txBox="1"/>
          <p:nvPr>
            <p:ph idx="4294967295" type="ctrTitle"/>
          </p:nvPr>
        </p:nvSpPr>
        <p:spPr>
          <a:xfrm>
            <a:off x="811675" y="2621838"/>
            <a:ext cx="23868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11 695 pces</a:t>
            </a:r>
            <a:endParaRPr b="1" i="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87875" y="3273225"/>
            <a:ext cx="2039400" cy="162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1970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63" y="1343588"/>
            <a:ext cx="3999825" cy="328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100" y="1298513"/>
            <a:ext cx="3591425" cy="140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0" l="26302" r="27300" t="23195"/>
          <a:stretch/>
        </p:blipFill>
        <p:spPr>
          <a:xfrm>
            <a:off x="5413450" y="2923675"/>
            <a:ext cx="2672525" cy="17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4294967295" type="ctrTitle"/>
          </p:nvPr>
        </p:nvSpPr>
        <p:spPr>
          <a:xfrm>
            <a:off x="1218625" y="276200"/>
            <a:ext cx="3302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3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Twist and sort ! </a:t>
            </a:r>
            <a:endParaRPr b="1" i="0" sz="3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b="59610" l="0" r="0" t="0"/>
          <a:stretch/>
        </p:blipFill>
        <p:spPr>
          <a:xfrm>
            <a:off x="4426625" y="347200"/>
            <a:ext cx="3467100" cy="5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ctrTitle"/>
          </p:nvPr>
        </p:nvSpPr>
        <p:spPr>
          <a:xfrm>
            <a:off x="1218625" y="276200"/>
            <a:ext cx="233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3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Etat de l’art</a:t>
            </a:r>
            <a:endParaRPr b="1" i="0" sz="3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26402"/>
            <a:ext cx="576900" cy="38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4283125" y="1035550"/>
            <a:ext cx="4453701" cy="2166774"/>
            <a:chOff x="4283125" y="1035550"/>
            <a:chExt cx="4453701" cy="2166774"/>
          </a:xfrm>
        </p:grpSpPr>
        <p:pic>
          <p:nvPicPr>
            <p:cNvPr id="96" name="Google Shape;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58900" y="1035550"/>
              <a:ext cx="1694775" cy="4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3125" y="1662850"/>
              <a:ext cx="2051250" cy="1539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42900" y="1771763"/>
              <a:ext cx="2293926" cy="132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6"/>
          <p:cNvGrpSpPr/>
          <p:nvPr/>
        </p:nvGrpSpPr>
        <p:grpSpPr>
          <a:xfrm>
            <a:off x="511175" y="1035550"/>
            <a:ext cx="2538843" cy="2650162"/>
            <a:chOff x="511175" y="1035550"/>
            <a:chExt cx="2538843" cy="2650162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1175" y="1664613"/>
              <a:ext cx="1135850" cy="2021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4175" y="1664612"/>
              <a:ext cx="1135843" cy="20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93750" y="1035550"/>
              <a:ext cx="985200" cy="326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7975" y="3642575"/>
            <a:ext cx="1249451" cy="12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3275" y="3642575"/>
            <a:ext cx="1665925" cy="12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4294967295" type="ctrTitle"/>
          </p:nvPr>
        </p:nvSpPr>
        <p:spPr>
          <a:xfrm>
            <a:off x="2422275" y="3991700"/>
            <a:ext cx="2015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3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Sans IA…</a:t>
            </a:r>
            <a:endParaRPr b="1" i="0" sz="3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4294967295" type="ctrTitle"/>
          </p:nvPr>
        </p:nvSpPr>
        <p:spPr>
          <a:xfrm>
            <a:off x="1238825" y="352550"/>
            <a:ext cx="15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Lego ?</a:t>
            </a:r>
            <a:endParaRPr b="1" i="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75" y="1174027"/>
            <a:ext cx="3699925" cy="330291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/>
          <p:nvPr/>
        </p:nvSpPr>
        <p:spPr>
          <a:xfrm>
            <a:off x="1351725" y="4136175"/>
            <a:ext cx="366900" cy="3858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887" y="3753075"/>
            <a:ext cx="717975" cy="68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" name="Google Shape;117;p17"/>
          <p:cNvCxnSpPr>
            <a:stCxn id="115" idx="6"/>
            <a:endCxn id="116" idx="1"/>
          </p:cNvCxnSpPr>
          <p:nvPr/>
        </p:nvCxnSpPr>
        <p:spPr>
          <a:xfrm flipH="1" rot="10800000">
            <a:off x="1718625" y="4093875"/>
            <a:ext cx="1316400" cy="23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17"/>
          <p:cNvPicPr preferRelativeResize="0"/>
          <p:nvPr/>
        </p:nvPicPr>
        <p:blipFill rotWithShape="1">
          <a:blip r:embed="rId6">
            <a:alphaModFix/>
          </a:blip>
          <a:srcRect b="0" l="0" r="26713" t="0"/>
          <a:stretch/>
        </p:blipFill>
        <p:spPr>
          <a:xfrm>
            <a:off x="4634075" y="70825"/>
            <a:ext cx="4215325" cy="19060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7"/>
          <p:cNvSpPr/>
          <p:nvPr/>
        </p:nvSpPr>
        <p:spPr>
          <a:xfrm>
            <a:off x="4605850" y="224500"/>
            <a:ext cx="999000" cy="2013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225" y="2053700"/>
            <a:ext cx="4215325" cy="28250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p17"/>
          <p:cNvCxnSpPr>
            <a:stCxn id="116" idx="3"/>
            <a:endCxn id="119" idx="2"/>
          </p:cNvCxnSpPr>
          <p:nvPr/>
        </p:nvCxnSpPr>
        <p:spPr>
          <a:xfrm flipH="1" rot="10800000">
            <a:off x="3752863" y="325250"/>
            <a:ext cx="852900" cy="3768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/>
          <p:nvPr/>
        </p:nvSpPr>
        <p:spPr>
          <a:xfrm>
            <a:off x="5309025" y="1996650"/>
            <a:ext cx="717900" cy="288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7"/>
          <p:cNvCxnSpPr>
            <a:stCxn id="119" idx="4"/>
            <a:endCxn id="122" idx="0"/>
          </p:cNvCxnSpPr>
          <p:nvPr/>
        </p:nvCxnSpPr>
        <p:spPr>
          <a:xfrm>
            <a:off x="5105350" y="425800"/>
            <a:ext cx="562500" cy="157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8"/>
          <p:cNvGrpSpPr/>
          <p:nvPr/>
        </p:nvGrpSpPr>
        <p:grpSpPr>
          <a:xfrm>
            <a:off x="1304375" y="505748"/>
            <a:ext cx="801065" cy="4303861"/>
            <a:chOff x="1304375" y="505748"/>
            <a:chExt cx="801065" cy="4303861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4512" y="4223486"/>
              <a:ext cx="800925" cy="586122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3" name="Google Shape;13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4515" y="3534201"/>
              <a:ext cx="800925" cy="533116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4" name="Google Shape;13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04375" y="2691638"/>
              <a:ext cx="698940" cy="6975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5" name="Google Shape;13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04513" y="1230076"/>
              <a:ext cx="800925" cy="576559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04500" y="1930251"/>
              <a:ext cx="800926" cy="61631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04500" y="505748"/>
              <a:ext cx="800924" cy="6007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8" name="Google Shape;138;p18"/>
          <p:cNvSpPr/>
          <p:nvPr/>
        </p:nvSpPr>
        <p:spPr>
          <a:xfrm>
            <a:off x="0" y="48921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10">
            <a:alphaModFix/>
          </a:blip>
          <a:srcRect b="-1690" l="750" r="-749" t="1689"/>
          <a:stretch/>
        </p:blipFill>
        <p:spPr>
          <a:xfrm>
            <a:off x="2727938" y="1384150"/>
            <a:ext cx="2183650" cy="2547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955875" y="802437"/>
            <a:ext cx="3578100" cy="3710480"/>
            <a:chOff x="2003350" y="806087"/>
            <a:chExt cx="3578100" cy="3710480"/>
          </a:xfrm>
        </p:grpSpPr>
        <p:cxnSp>
          <p:nvCxnSpPr>
            <p:cNvPr id="141" name="Google Shape;141;p18"/>
            <p:cNvCxnSpPr/>
            <p:nvPr/>
          </p:nvCxnSpPr>
          <p:spPr>
            <a:xfrm>
              <a:off x="2105350" y="806168"/>
              <a:ext cx="3476100" cy="305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8"/>
            <p:cNvCxnSpPr/>
            <p:nvPr/>
          </p:nvCxnSpPr>
          <p:spPr>
            <a:xfrm>
              <a:off x="2105350" y="1518368"/>
              <a:ext cx="3476100" cy="233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8"/>
            <p:cNvCxnSpPr/>
            <p:nvPr/>
          </p:nvCxnSpPr>
          <p:spPr>
            <a:xfrm>
              <a:off x="2105350" y="2238368"/>
              <a:ext cx="3476100" cy="16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8"/>
            <p:cNvCxnSpPr/>
            <p:nvPr/>
          </p:nvCxnSpPr>
          <p:spPr>
            <a:xfrm>
              <a:off x="2003350" y="3040268"/>
              <a:ext cx="3578100" cy="8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8"/>
            <p:cNvCxnSpPr/>
            <p:nvPr/>
          </p:nvCxnSpPr>
          <p:spPr>
            <a:xfrm>
              <a:off x="2105350" y="3800768"/>
              <a:ext cx="3476100" cy="5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8"/>
            <p:cNvCxnSpPr/>
            <p:nvPr/>
          </p:nvCxnSpPr>
          <p:spPr>
            <a:xfrm flipH="1" rot="10800000">
              <a:off x="2105350" y="3857168"/>
              <a:ext cx="3476100" cy="65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8"/>
            <p:cNvCxnSpPr/>
            <p:nvPr/>
          </p:nvCxnSpPr>
          <p:spPr>
            <a:xfrm>
              <a:off x="2105375" y="806087"/>
              <a:ext cx="3428700" cy="78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8"/>
            <p:cNvCxnSpPr/>
            <p:nvPr/>
          </p:nvCxnSpPr>
          <p:spPr>
            <a:xfrm>
              <a:off x="2105375" y="1518287"/>
              <a:ext cx="3428700" cy="7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8"/>
            <p:cNvCxnSpPr/>
            <p:nvPr/>
          </p:nvCxnSpPr>
          <p:spPr>
            <a:xfrm flipH="1" rot="10800000">
              <a:off x="2105375" y="1593287"/>
              <a:ext cx="3428700" cy="64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flipH="1" rot="10800000">
              <a:off x="2105375" y="1593287"/>
              <a:ext cx="3428700" cy="220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8"/>
            <p:cNvCxnSpPr/>
            <p:nvPr/>
          </p:nvCxnSpPr>
          <p:spPr>
            <a:xfrm flipH="1" rot="10800000">
              <a:off x="2003375" y="1593287"/>
              <a:ext cx="3530700" cy="144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8"/>
            <p:cNvCxnSpPr/>
            <p:nvPr/>
          </p:nvCxnSpPr>
          <p:spPr>
            <a:xfrm flipH="1" rot="10800000">
              <a:off x="2105437" y="1588847"/>
              <a:ext cx="3428700" cy="292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18"/>
          <p:cNvSpPr txBox="1"/>
          <p:nvPr>
            <p:ph idx="4294967295" type="ctrTitle"/>
          </p:nvPr>
        </p:nvSpPr>
        <p:spPr>
          <a:xfrm>
            <a:off x="2262200" y="159600"/>
            <a:ext cx="394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3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Périmètre Projet </a:t>
            </a:r>
            <a:endParaRPr b="1" i="0" sz="3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5534075" y="674825"/>
            <a:ext cx="3345825" cy="3793848"/>
            <a:chOff x="5534075" y="674825"/>
            <a:chExt cx="3345825" cy="3793848"/>
          </a:xfrm>
        </p:grpSpPr>
        <p:grpSp>
          <p:nvGrpSpPr>
            <p:cNvPr id="155" name="Google Shape;155;p18"/>
            <p:cNvGrpSpPr/>
            <p:nvPr/>
          </p:nvGrpSpPr>
          <p:grpSpPr>
            <a:xfrm>
              <a:off x="5534075" y="674825"/>
              <a:ext cx="3345825" cy="3793848"/>
              <a:chOff x="5534075" y="674825"/>
              <a:chExt cx="3345825" cy="3793848"/>
            </a:xfrm>
          </p:grpSpPr>
          <p:grpSp>
            <p:nvGrpSpPr>
              <p:cNvPr id="156" name="Google Shape;156;p18"/>
              <p:cNvGrpSpPr/>
              <p:nvPr/>
            </p:nvGrpSpPr>
            <p:grpSpPr>
              <a:xfrm>
                <a:off x="5726950" y="1197693"/>
                <a:ext cx="3152950" cy="704850"/>
                <a:chOff x="5726950" y="1197693"/>
                <a:chExt cx="3152950" cy="704850"/>
              </a:xfrm>
            </p:grpSpPr>
            <p:pic>
              <p:nvPicPr>
                <p:cNvPr id="157" name="Google Shape;157;p18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051225" y="1197693"/>
                  <a:ext cx="828675" cy="704850"/>
                </a:xfrm>
                <a:prstGeom prst="rect">
                  <a:avLst/>
                </a:prstGeom>
                <a:noFill/>
                <a:ln cap="flat" cmpd="sng" w="762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cxnSp>
              <p:nvCxnSpPr>
                <p:cNvPr id="158" name="Google Shape;158;p18"/>
                <p:cNvCxnSpPr>
                  <a:endCxn id="157" idx="1"/>
                </p:cNvCxnSpPr>
                <p:nvPr/>
              </p:nvCxnSpPr>
              <p:spPr>
                <a:xfrm flipH="1" rot="10800000">
                  <a:off x="6126125" y="1550118"/>
                  <a:ext cx="1925100" cy="46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accent6"/>
                  </a:solidFill>
                  <a:prstDash val="dash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59" name="Google Shape;159;p18"/>
                <p:cNvSpPr txBox="1"/>
                <p:nvPr/>
              </p:nvSpPr>
              <p:spPr>
                <a:xfrm>
                  <a:off x="5726950" y="1443250"/>
                  <a:ext cx="399300" cy="400200"/>
                </a:xfrm>
                <a:prstGeom prst="rect">
                  <a:avLst/>
                </a:prstGeom>
                <a:noFill/>
                <a:ln cap="flat" cmpd="sng" w="762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" name="Google Shape;160;p18"/>
              <p:cNvGrpSpPr/>
              <p:nvPr/>
            </p:nvGrpSpPr>
            <p:grpSpPr>
              <a:xfrm>
                <a:off x="5534075" y="674825"/>
                <a:ext cx="3345813" cy="3793848"/>
                <a:chOff x="5534075" y="674825"/>
                <a:chExt cx="3345813" cy="3793848"/>
              </a:xfrm>
            </p:grpSpPr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5534075" y="674825"/>
                  <a:ext cx="2241325" cy="3793848"/>
                  <a:chOff x="1372350" y="616512"/>
                  <a:chExt cx="2241325" cy="3793848"/>
                </a:xfrm>
              </p:grpSpPr>
              <p:pic>
                <p:nvPicPr>
                  <p:cNvPr id="162" name="Google Shape;162;p18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1372350" y="616512"/>
                    <a:ext cx="2193951" cy="1836925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163" name="Google Shape;163;p18"/>
                  <p:cNvPicPr preferRelativeResize="0"/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1419725" y="3187350"/>
                    <a:ext cx="2193950" cy="122301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  <p:grpSp>
              <p:nvGrpSpPr>
                <p:cNvPr id="164" name="Google Shape;164;p18"/>
                <p:cNvGrpSpPr/>
                <p:nvPr/>
              </p:nvGrpSpPr>
              <p:grpSpPr>
                <a:xfrm>
                  <a:off x="6017550" y="3464163"/>
                  <a:ext cx="2862338" cy="704850"/>
                  <a:chOff x="6017550" y="3464163"/>
                  <a:chExt cx="2862338" cy="704850"/>
                </a:xfrm>
              </p:grpSpPr>
              <p:pic>
                <p:nvPicPr>
                  <p:cNvPr id="165" name="Google Shape;165;p18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8051213" y="3464163"/>
                    <a:ext cx="828675" cy="704850"/>
                  </a:xfrm>
                  <a:prstGeom prst="rect">
                    <a:avLst/>
                  </a:prstGeom>
                  <a:noFill/>
                  <a:ln cap="flat" cmpd="sng" w="7620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cxnSp>
                <p:nvCxnSpPr>
                  <p:cNvPr id="166" name="Google Shape;166;p18"/>
                  <p:cNvCxnSpPr>
                    <a:endCxn id="165" idx="1"/>
                  </p:cNvCxnSpPr>
                  <p:nvPr/>
                </p:nvCxnSpPr>
                <p:spPr>
                  <a:xfrm flipH="1" rot="10800000">
                    <a:off x="6324713" y="3816588"/>
                    <a:ext cx="1726500" cy="234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chemeClr val="accent6"/>
                    </a:solidFill>
                    <a:prstDash val="dash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7" name="Google Shape;167;p18"/>
                  <p:cNvSpPr txBox="1"/>
                  <p:nvPr/>
                </p:nvSpPr>
                <p:spPr>
                  <a:xfrm>
                    <a:off x="6017550" y="3616500"/>
                    <a:ext cx="399300" cy="400200"/>
                  </a:xfrm>
                  <a:prstGeom prst="rect">
                    <a:avLst/>
                  </a:prstGeom>
                  <a:noFill/>
                  <a:ln cap="flat" cmpd="sng" w="7620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68" name="Google Shape;168;p18"/>
            <p:cNvSpPr txBox="1"/>
            <p:nvPr/>
          </p:nvSpPr>
          <p:spPr>
            <a:xfrm>
              <a:off x="5663275" y="1384150"/>
              <a:ext cx="399300" cy="400200"/>
            </a:xfrm>
            <a:prstGeom prst="rect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4294967295" type="ctrTitle"/>
          </p:nvPr>
        </p:nvSpPr>
        <p:spPr>
          <a:xfrm>
            <a:off x="1429825" y="3680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Image numérique:</a:t>
            </a:r>
            <a:endParaRPr b="1" sz="4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-1084200" y="1020675"/>
            <a:ext cx="470400" cy="3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00" y="1223250"/>
            <a:ext cx="4100500" cy="30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100" y="1319300"/>
            <a:ext cx="3594688" cy="35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8325" y="4238550"/>
            <a:ext cx="18478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48130" r="0" t="0"/>
          <a:stretch/>
        </p:blipFill>
        <p:spPr>
          <a:xfrm>
            <a:off x="1768550" y="1406475"/>
            <a:ext cx="1665825" cy="32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idx="4294967295" type="ctrTitle"/>
          </p:nvPr>
        </p:nvSpPr>
        <p:spPr>
          <a:xfrm>
            <a:off x="1429825" y="368000"/>
            <a:ext cx="580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Deep Learning : M</a:t>
            </a:r>
            <a:r>
              <a:rPr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ulti</a:t>
            </a:r>
            <a:r>
              <a:rPr b="1"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ayers</a:t>
            </a:r>
            <a:r>
              <a:rPr b="1"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Perceptron</a:t>
            </a:r>
            <a:endParaRPr b="1"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-1084200" y="1020675"/>
            <a:ext cx="470400" cy="3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375" y="1572025"/>
            <a:ext cx="3014369" cy="3007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2" name="Google Shape;192;p20"/>
          <p:cNvGraphicFramePr/>
          <p:nvPr/>
        </p:nvGraphicFramePr>
        <p:xfrm>
          <a:off x="6448750" y="157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24032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probabilité de la classe 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                 0.01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probabilité de la classe 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                  0.05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probabilité de la classe 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                   0.86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000"/>
                        <a:t>…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probabilité de la classe 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                   0.13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93" name="Google Shape;193;p20"/>
          <p:cNvGrpSpPr/>
          <p:nvPr/>
        </p:nvGrpSpPr>
        <p:grpSpPr>
          <a:xfrm>
            <a:off x="3858025" y="1596800"/>
            <a:ext cx="2670450" cy="3379250"/>
            <a:chOff x="3858025" y="1596800"/>
            <a:chExt cx="2670450" cy="3379250"/>
          </a:xfrm>
        </p:grpSpPr>
        <p:sp>
          <p:nvSpPr>
            <p:cNvPr id="194" name="Google Shape;194;p20"/>
            <p:cNvSpPr txBox="1"/>
            <p:nvPr/>
          </p:nvSpPr>
          <p:spPr>
            <a:xfrm>
              <a:off x="3858025" y="4360450"/>
              <a:ext cx="1274400" cy="615600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COUCHE de NEURONES</a:t>
              </a:r>
              <a:endParaRPr b="1"/>
            </a:p>
          </p:txBody>
        </p:sp>
        <p:sp>
          <p:nvSpPr>
            <p:cNvPr id="195" name="Google Shape;195;p20"/>
            <p:cNvSpPr txBox="1"/>
            <p:nvPr/>
          </p:nvSpPr>
          <p:spPr>
            <a:xfrm>
              <a:off x="5254075" y="4360450"/>
              <a:ext cx="1274400" cy="615600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COUCHE de NEURONES</a:t>
              </a:r>
              <a:endParaRPr b="1"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4222275" y="1596800"/>
              <a:ext cx="706200" cy="2561700"/>
            </a:xfrm>
            <a:prstGeom prst="rect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418725" y="1618563"/>
              <a:ext cx="706200" cy="2561700"/>
            </a:xfrm>
            <a:prstGeom prst="rect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/>
          <p:nvPr/>
        </p:nvSpPr>
        <p:spPr>
          <a:xfrm>
            <a:off x="7449475" y="3030088"/>
            <a:ext cx="470400" cy="385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240825" y="2114675"/>
            <a:ext cx="1463750" cy="2216625"/>
            <a:chOff x="240825" y="2114675"/>
            <a:chExt cx="1463750" cy="2216625"/>
          </a:xfrm>
        </p:grpSpPr>
        <p:pic>
          <p:nvPicPr>
            <p:cNvPr id="200" name="Google Shape;20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0825" y="2114675"/>
              <a:ext cx="1463750" cy="1531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0"/>
            <p:cNvSpPr txBox="1"/>
            <p:nvPr/>
          </p:nvSpPr>
          <p:spPr>
            <a:xfrm>
              <a:off x="415450" y="3746300"/>
              <a:ext cx="1114500" cy="585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900"/>
                <a:t>28 </a:t>
              </a:r>
              <a:r>
                <a:rPr lang="fr" sz="2600">
                  <a:solidFill>
                    <a:schemeClr val="dk1"/>
                  </a:solidFill>
                </a:rPr>
                <a:t>×</a:t>
              </a:r>
              <a:r>
                <a:rPr lang="fr"/>
                <a:t> </a:t>
              </a:r>
              <a:r>
                <a:rPr lang="fr" sz="1900"/>
                <a:t>28</a:t>
              </a:r>
              <a:endParaRPr sz="1900"/>
            </a:p>
          </p:txBody>
        </p:sp>
      </p:grp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idx="4294967295" type="ctrTitle"/>
          </p:nvPr>
        </p:nvSpPr>
        <p:spPr>
          <a:xfrm>
            <a:off x="1444575" y="205900"/>
            <a:ext cx="5505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4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Deep Learning: 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onvolutional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N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euronal</a:t>
            </a:r>
            <a:r>
              <a:rPr b="1" lang="fr" sz="20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 N</a:t>
            </a:r>
            <a:r>
              <a:rPr lang="fr" sz="1500">
                <a:solidFill>
                  <a:srgbClr val="1F2123"/>
                </a:solidFill>
                <a:latin typeface="Inter"/>
                <a:ea typeface="Inter"/>
                <a:cs typeface="Inter"/>
                <a:sym typeface="Inter"/>
              </a:rPr>
              <a:t>etwork</a:t>
            </a:r>
            <a:endParaRPr sz="32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-1084200" y="1020675"/>
            <a:ext cx="470400" cy="3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600" y="2082900"/>
            <a:ext cx="4655950" cy="11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5" y="2005088"/>
            <a:ext cx="1627375" cy="131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1"/>
          <p:cNvGrpSpPr/>
          <p:nvPr/>
        </p:nvGrpSpPr>
        <p:grpSpPr>
          <a:xfrm>
            <a:off x="1444575" y="1013475"/>
            <a:ext cx="4263849" cy="820862"/>
            <a:chOff x="1444575" y="1013475"/>
            <a:chExt cx="4263849" cy="820862"/>
          </a:xfrm>
        </p:grpSpPr>
        <p:pic>
          <p:nvPicPr>
            <p:cNvPr id="214" name="Google Shape;21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4575" y="1476913"/>
              <a:ext cx="4263849" cy="35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1"/>
            <p:cNvSpPr txBox="1"/>
            <p:nvPr/>
          </p:nvSpPr>
          <p:spPr>
            <a:xfrm>
              <a:off x="1625750" y="1013475"/>
              <a:ext cx="3901500" cy="400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EXTRACTION des CARACT</a:t>
              </a:r>
              <a:r>
                <a:rPr lang="fr">
                  <a:solidFill>
                    <a:schemeClr val="dk1"/>
                  </a:solidFill>
                </a:rPr>
                <a:t>ÉRISTIQUES</a:t>
              </a:r>
              <a:endParaRPr sz="200"/>
            </a:p>
          </p:txBody>
        </p:sp>
      </p:grpSp>
      <p:sp>
        <p:nvSpPr>
          <p:cNvPr id="216" name="Google Shape;216;p21"/>
          <p:cNvSpPr txBox="1"/>
          <p:nvPr/>
        </p:nvSpPr>
        <p:spPr>
          <a:xfrm>
            <a:off x="608850" y="3302350"/>
            <a:ext cx="730500" cy="369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FILTRE</a:t>
            </a:r>
            <a:endParaRPr sz="1200"/>
          </a:p>
        </p:txBody>
      </p:sp>
      <p:sp>
        <p:nvSpPr>
          <p:cNvPr id="217" name="Google Shape;217;p21"/>
          <p:cNvSpPr txBox="1"/>
          <p:nvPr/>
        </p:nvSpPr>
        <p:spPr>
          <a:xfrm>
            <a:off x="1544250" y="3404650"/>
            <a:ext cx="1315200" cy="5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COUCHE de </a:t>
            </a:r>
            <a:r>
              <a:rPr b="1" lang="fr" sz="1200"/>
              <a:t>CONVOLUTION</a:t>
            </a:r>
            <a:endParaRPr b="1" sz="1200"/>
          </a:p>
        </p:txBody>
      </p:sp>
      <p:sp>
        <p:nvSpPr>
          <p:cNvPr id="218" name="Google Shape;218;p21"/>
          <p:cNvSpPr txBox="1"/>
          <p:nvPr/>
        </p:nvSpPr>
        <p:spPr>
          <a:xfrm>
            <a:off x="4943350" y="3404650"/>
            <a:ext cx="1315200" cy="5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COUCHE de CONVOLUTION</a:t>
            </a:r>
            <a:endParaRPr b="1" sz="1200"/>
          </a:p>
        </p:txBody>
      </p:sp>
      <p:cxnSp>
        <p:nvCxnSpPr>
          <p:cNvPr id="219" name="Google Shape;219;p21"/>
          <p:cNvCxnSpPr>
            <a:stCxn id="217" idx="3"/>
            <a:endCxn id="218" idx="1"/>
          </p:cNvCxnSpPr>
          <p:nvPr/>
        </p:nvCxnSpPr>
        <p:spPr>
          <a:xfrm>
            <a:off x="2859450" y="3681700"/>
            <a:ext cx="20838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graphicFrame>
        <p:nvGraphicFramePr>
          <p:cNvPr id="220" name="Google Shape;220;p21"/>
          <p:cNvGraphicFramePr/>
          <p:nvPr/>
        </p:nvGraphicFramePr>
        <p:xfrm>
          <a:off x="7840500" y="104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710425"/>
              </a:tblGrid>
              <a:tr h="34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</a:rPr>
                        <a:t>CLASSE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CHAT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RAT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CHIEN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ZÈBRE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LION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SINGE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1" name="Google Shape;221;p21"/>
          <p:cNvGraphicFramePr/>
          <p:nvPr/>
        </p:nvGraphicFramePr>
        <p:xfrm>
          <a:off x="8550925" y="9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{E62A2782-F07C-432D-AB71-19F609F6ABA5}</a:tableStyleId>
              </a:tblPr>
              <a:tblGrid>
                <a:gridCol w="603300"/>
              </a:tblGrid>
              <a:tr h="42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PROBA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0.02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0.02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0.89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0.01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22" name="Google Shape;222;p21"/>
          <p:cNvGrpSpPr/>
          <p:nvPr/>
        </p:nvGrpSpPr>
        <p:grpSpPr>
          <a:xfrm>
            <a:off x="6199963" y="1020675"/>
            <a:ext cx="2173338" cy="3615575"/>
            <a:chOff x="6199963" y="1020675"/>
            <a:chExt cx="2173338" cy="3615575"/>
          </a:xfrm>
        </p:grpSpPr>
        <p:pic>
          <p:nvPicPr>
            <p:cNvPr id="223" name="Google Shape;22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4700" y="1652050"/>
              <a:ext cx="235800" cy="1839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21"/>
            <p:cNvGrpSpPr/>
            <p:nvPr/>
          </p:nvGrpSpPr>
          <p:grpSpPr>
            <a:xfrm>
              <a:off x="6199963" y="1020675"/>
              <a:ext cx="2173338" cy="3615575"/>
              <a:chOff x="6199963" y="1020675"/>
              <a:chExt cx="2173338" cy="3615575"/>
            </a:xfrm>
          </p:grpSpPr>
          <p:grpSp>
            <p:nvGrpSpPr>
              <p:cNvPr id="225" name="Google Shape;225;p21"/>
              <p:cNvGrpSpPr/>
              <p:nvPr/>
            </p:nvGrpSpPr>
            <p:grpSpPr>
              <a:xfrm>
                <a:off x="6199963" y="1020675"/>
                <a:ext cx="1404737" cy="2898099"/>
                <a:chOff x="6199963" y="1020675"/>
                <a:chExt cx="1404737" cy="2898099"/>
              </a:xfrm>
            </p:grpSpPr>
            <p:pic>
              <p:nvPicPr>
                <p:cNvPr id="226" name="Google Shape;226;p2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11613" t="0"/>
                <a:stretch/>
              </p:blipFill>
              <p:spPr>
                <a:xfrm>
                  <a:off x="6199962" y="1020675"/>
                  <a:ext cx="1404737" cy="28980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7" name="Google Shape;227;p21"/>
                <p:cNvSpPr txBox="1"/>
                <p:nvPr/>
              </p:nvSpPr>
              <p:spPr>
                <a:xfrm>
                  <a:off x="6293000" y="3492325"/>
                  <a:ext cx="423900" cy="400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8" name="Google Shape;228;p21"/>
              <p:cNvSpPr txBox="1"/>
              <p:nvPr/>
            </p:nvSpPr>
            <p:spPr>
              <a:xfrm>
                <a:off x="6289500" y="4174550"/>
                <a:ext cx="2083800" cy="461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800"/>
                  <a:t>MLP “classique”</a:t>
                </a:r>
                <a:endParaRPr b="1" sz="1800"/>
              </a:p>
            </p:txBody>
          </p:sp>
        </p:grpSp>
      </p:grpSp>
      <p:sp>
        <p:nvSpPr>
          <p:cNvPr id="229" name="Google Shape;229;p21"/>
          <p:cNvSpPr txBox="1"/>
          <p:nvPr/>
        </p:nvSpPr>
        <p:spPr>
          <a:xfrm>
            <a:off x="6160738" y="651375"/>
            <a:ext cx="14832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CLASSIFICATION</a:t>
            </a:r>
            <a:endParaRPr b="1" sz="1200"/>
          </a:p>
        </p:txBody>
      </p:sp>
      <p:sp>
        <p:nvSpPr>
          <p:cNvPr id="230" name="Google Shape;2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